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92" r:id="rId4"/>
    <p:sldId id="291" r:id="rId5"/>
    <p:sldId id="293" r:id="rId6"/>
    <p:sldId id="294" r:id="rId7"/>
    <p:sldId id="295" r:id="rId8"/>
    <p:sldId id="308" r:id="rId9"/>
    <p:sldId id="296" r:id="rId10"/>
    <p:sldId id="297" r:id="rId11"/>
    <p:sldId id="298" r:id="rId12"/>
    <p:sldId id="304" r:id="rId13"/>
    <p:sldId id="301" r:id="rId14"/>
    <p:sldId id="302" r:id="rId15"/>
    <p:sldId id="303" r:id="rId16"/>
    <p:sldId id="299" r:id="rId17"/>
    <p:sldId id="300" r:id="rId18"/>
    <p:sldId id="305" r:id="rId19"/>
    <p:sldId id="306" r:id="rId20"/>
    <p:sldId id="309" r:id="rId21"/>
    <p:sldId id="307" r:id="rId22"/>
    <p:sldId id="290" r:id="rId23"/>
    <p:sldId id="27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lz, Andrew" initials="SA" lastIdx="0" clrIdx="0">
    <p:extLst>
      <p:ext uri="{19B8F6BF-5375-455C-9EA6-DF929625EA0E}">
        <p15:presenceInfo xmlns:p15="http://schemas.microsoft.com/office/powerpoint/2012/main" userId="S-1-5-21-3690945654-1931080963-2191028220-30654" providerId="AD"/>
      </p:ext>
    </p:extLst>
  </p:cmAuthor>
  <p:cmAuthor id="2" name="Mowry, Matt" initials="MM" lastIdx="0" clrIdx="1">
    <p:extLst>
      <p:ext uri="{19B8F6BF-5375-455C-9EA6-DF929625EA0E}">
        <p15:presenceInfo xmlns:p15="http://schemas.microsoft.com/office/powerpoint/2012/main" userId="S-1-5-21-3690945654-1931080963-2191028220-39711" providerId="AD"/>
      </p:ext>
    </p:extLst>
  </p:cmAuthor>
  <p:cmAuthor id="3" name="Long, Angie" initials="LA" lastIdx="0" clrIdx="2">
    <p:extLst>
      <p:ext uri="{19B8F6BF-5375-455C-9EA6-DF929625EA0E}">
        <p15:presenceInfo xmlns:p15="http://schemas.microsoft.com/office/powerpoint/2012/main" userId="S-1-5-21-3690945654-1931080963-2191028220-33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2CFD52-7326-4605-9888-03AFD0BF4A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35B60-5AFA-4802-B497-4769FE089E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FA253-F917-43D9-BD4F-4A77148CBFE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CAF92-2672-4BD6-9422-ED8729311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5BE80-186E-48CA-AD89-97BA645A04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E022B-B7CA-455B-BEF5-3AAF1FCE7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6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959917-1138-4C68-9EB5-CF98B1C5A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A1C45-1F3F-459A-BEC6-CC8312C4A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00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17A20-9F4C-4731-8397-724202BE5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068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04A46-6950-4A34-936D-765EA685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C902-3C3F-4F91-9DCD-0652BD7C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1D1B-9B8A-46BF-93C1-723F20D1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34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8EEB-0510-4D53-B128-A980DCFF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ACBF4-DF62-4E44-BC3B-721CCBF0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049CD-4EF2-4D34-83A2-CE725EEFD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4A33D-79EC-4FB9-A94A-4BD57FEDE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0034A-1930-4A86-8978-EFC8EEDC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A073A-52BF-45EF-8D56-B7382CF4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88355-5BB9-4302-8F44-EDB9DDE8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28864-095E-41D7-A944-347E7D06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03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9276-1AF4-4624-9E25-B407CB03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92E3B-826C-4279-AA58-61B2C9FD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70DBD-2B69-4709-8AD1-35DB73D7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3EE15-6D8A-4C92-B98C-09839D76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43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03D70-308F-4247-9A06-F336E1972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7088A-0A52-4A48-A9E2-5D84C844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F1435-B577-4CB1-9E24-B5DE8ADF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102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745D-16BA-49CD-97DB-87B3B93C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CA6C-351A-46DA-AEE5-FE2452AE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BA48-1C86-4961-B8DF-CAD095728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0D239-1DC2-483C-9D32-0882E2DF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C7A1E-F831-4AB2-A2CC-45E1C7A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5E14-3369-42DB-B623-7F585818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53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8F37-3304-4C42-8360-CEF0B1B5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1771C-9CC8-4529-B9DD-408678784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09845-0869-491B-8483-4F16652C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541C9-95E7-4FBC-A578-476CD63B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CE966-2B0C-4B64-ACE9-70684161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02651-3C70-4C3A-931C-2D57357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45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F96A-0225-4ED6-BD55-3F386C12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731CF-279E-41B7-9FB2-0472D56FC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B6A06-A845-4DEA-ACD8-C589AB1C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5304-3D61-4285-950B-597FC6C9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E566-807B-4AE8-9B11-A4B06375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71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5AFD3-FDA4-4B66-9C47-729D8F4F3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B4E2E-E17F-459C-9422-4B0D87EF1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FA37-057D-4544-AF21-127241B5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176A-4360-433E-9474-364EC750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09FC9-7B1E-447B-B85F-4094BB88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04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755D1C-FB59-4275-8AF1-6968B5E03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39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99D0E3-96F2-4B6F-B5A1-C8BC220D0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41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8B64D6-83F9-40FF-A09A-8B09641B8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308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EF4BBE-1C04-4D4B-B9BD-1E3ADC5A5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08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D0920E-9244-4541-8F5C-4500665EF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961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BCE433-6586-493B-AF89-BEA00C2E6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69B70-C763-42A0-B70E-7E8E0E7F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794" y="365125"/>
            <a:ext cx="821000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DED2-E264-4A4F-8697-85431710D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8210006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DAB79-D7F0-4C4A-A2C8-447C20FD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4517-554E-4406-9975-ED669CC8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F00C0-3216-4992-8D0D-CA80E4FA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11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081F-EB1A-4C6D-88F1-63E92307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7A466-656A-4B36-B576-FDC0AF6ED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E492-7894-4B8D-892D-4021A0A6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233A-A5D3-46C1-8671-7E0161FF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4B8A2-DBF6-4E08-82F9-A7DDE9EF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54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3B6E-9337-4C2E-AB1C-A2B3729C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F1F9-53C0-492D-8B8A-C0A975A97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A1067-2758-4ED2-B81E-350F91D11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97397-5C39-41C8-BAC8-20A6E21F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2C1E0-DA96-41C6-AA42-9566844A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61839-9AB6-41DE-B906-38FDC232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BFCEF-A7C9-4C5D-8B92-99B0BE4B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A4BE-8EDB-4452-998C-EB4EB2DF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D5A4-F6BF-4563-975E-BF03D3EA6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A9C4-EF3A-473C-BFC4-818A08D5501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AC08-058D-45B0-BD2E-E8575399E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A69E6-2F35-4AB7-9A2E-21673460E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8D1A-5A22-482A-9FB5-88E4BFD8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5B5-9096-45BF-94A8-D4266B23A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Emergency Action Plans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F9693-991B-4AEB-AFC7-385868872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Standard 29 CFR 1910.38</a:t>
            </a:r>
          </a:p>
          <a:p>
            <a:r>
              <a:rPr lang="en-US" b="1"/>
              <a:t>Presented by: TIG Advisors</a:t>
            </a:r>
          </a:p>
          <a:p>
            <a:endParaRPr lang="en-US" b="1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EE00509-B22A-4C54-BE93-E81CA60CE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68" y="6305550"/>
            <a:ext cx="48401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32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en-US" altLang="en-US" sz="24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rgbClr val="7F7F7F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sz="900">
                <a:solidFill>
                  <a:schemeClr val="bg1"/>
                </a:solidFill>
                <a:latin typeface="+mj-lt"/>
              </a:rPr>
              <a:t>© 200</a:t>
            </a:r>
            <a:r>
              <a:rPr lang="en-US" sz="900">
                <a:solidFill>
                  <a:schemeClr val="bg1"/>
                </a:solidFill>
                <a:latin typeface="+mj-lt"/>
              </a:rPr>
              <a:t>5, 2020</a:t>
            </a:r>
            <a:r>
              <a:rPr sz="900">
                <a:solidFill>
                  <a:schemeClr val="bg1"/>
                </a:solidFill>
                <a:latin typeface="+mj-lt"/>
              </a:rPr>
              <a:t> Zywave,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28002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Evacuating in the Event of a Fire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Turn off equipment if it’s safe to do so.</a:t>
            </a:r>
          </a:p>
          <a:p>
            <a:r>
              <a:rPr lang="en-US"/>
              <a:t>Walk—in an orderly and quiet manner—to the exit closest to you that’s not blocked by fire, smoke or other hazards.</a:t>
            </a:r>
          </a:p>
          <a:p>
            <a:r>
              <a:rPr lang="en-US"/>
              <a:t>Exit the building.</a:t>
            </a:r>
          </a:p>
          <a:p>
            <a:r>
              <a:rPr lang="en-US"/>
              <a:t>Do not delay evacuation or reenter hazardous areas to retrieve personal possessions, such as keys, coats or purses.</a:t>
            </a:r>
          </a:p>
          <a:p>
            <a:r>
              <a:rPr lang="en-US"/>
              <a:t>Report to the designated evacuation location for a head count.</a:t>
            </a:r>
          </a:p>
          <a:p>
            <a:r>
              <a:rPr lang="en-US"/>
              <a:t>Stay together with your assigned group until further instructions are given.</a:t>
            </a:r>
          </a:p>
          <a:p>
            <a:r>
              <a:rPr lang="en-US"/>
              <a:t>Do not reenter the building until you are told it is safe to do so by your supervisor or another member of management.</a:t>
            </a:r>
          </a:p>
        </p:txBody>
      </p:sp>
    </p:spTree>
    <p:extLst>
      <p:ext uri="{BB962C8B-B14F-4D97-AF65-F5344CB8AC3E}">
        <p14:creationId xmlns:p14="http://schemas.microsoft.com/office/powerpoint/2010/main" val="24540068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Fire Evacuation Plan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 altLang="en-US"/>
              <a:t>In the event of a fire, our evacuation location is: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[Insert details]</a:t>
            </a:r>
          </a:p>
        </p:txBody>
      </p:sp>
    </p:spTree>
    <p:extLst>
      <p:ext uri="{BB962C8B-B14F-4D97-AF65-F5344CB8AC3E}">
        <p14:creationId xmlns:p14="http://schemas.microsoft.com/office/powerpoint/2010/main" val="26955960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Respond to Hazardous Chemical Spills or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06751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Responding to hazardous chemical spills or releases is similar to our procedures during a fire, but with additional precautions: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Avoid evacuating through the hazardous chemical spill or release.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Stay upwind.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Shelter off-site if applicable (will depend on the type of the release).</a:t>
            </a:r>
          </a:p>
        </p:txBody>
      </p:sp>
    </p:spTree>
    <p:extLst>
      <p:ext uri="{BB962C8B-B14F-4D97-AF65-F5344CB8AC3E}">
        <p14:creationId xmlns:p14="http://schemas.microsoft.com/office/powerpoint/2010/main" val="26541928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Severe Weather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Tornadoes and other severe weather may require employees to shelter in place.</a:t>
            </a:r>
          </a:p>
          <a:p>
            <a:r>
              <a:rPr lang="en-US"/>
              <a:t>To alert employees to severe weather, we employ the following methods: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  <a:endParaRPr lang="en-US"/>
          </a:p>
          <a:p>
            <a:r>
              <a:rPr lang="en-US"/>
              <a:t>It is critical to know the difference between the shelter-in-place alarm and the evacuation alarm.</a:t>
            </a:r>
          </a:p>
        </p:txBody>
      </p:sp>
    </p:spTree>
    <p:extLst>
      <p:ext uri="{BB962C8B-B14F-4D97-AF65-F5344CB8AC3E}">
        <p14:creationId xmlns:p14="http://schemas.microsoft.com/office/powerpoint/2010/main" val="21928309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Severe Weather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06751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Turn off all equipment if it safe to do so.</a:t>
            </a:r>
          </a:p>
          <a:p>
            <a:r>
              <a:rPr lang="en-US"/>
              <a:t>Walk—in an orderly and quiet manner—to the designated severe weather evacuation location. There, a head count will be conducted to account for all personnel.</a:t>
            </a:r>
          </a:p>
          <a:p>
            <a:r>
              <a:rPr lang="en-US"/>
              <a:t>Wait to leave the evacuation location until you are given the all-clear from management. Even after a severe weather warning has expired, it may not be safe outside of the shelter area.</a:t>
            </a:r>
          </a:p>
        </p:txBody>
      </p:sp>
    </p:spTree>
    <p:extLst>
      <p:ext uri="{BB962C8B-B14F-4D97-AF65-F5344CB8AC3E}">
        <p14:creationId xmlns:p14="http://schemas.microsoft.com/office/powerpoint/2010/main" val="24778020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Severe Weather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06751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In the event of severe weather, our evacuation location is: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FF0000"/>
                </a:solidFill>
              </a:rPr>
              <a:t>[Insert details]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24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Medical Emergencies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Notify a member of management.</a:t>
            </a:r>
          </a:p>
          <a:p>
            <a:r>
              <a:rPr lang="en-US"/>
              <a:t>Evaluate the safety of the scene. If there are any safety concerns, all personnel should stay at a safe distance.</a:t>
            </a:r>
          </a:p>
          <a:p>
            <a:r>
              <a:rPr lang="en-US"/>
              <a:t>Do not move the ill or injured person unless they are endangered by the surroundings.</a:t>
            </a:r>
          </a:p>
          <a:p>
            <a:r>
              <a:rPr lang="en-US"/>
              <a:t>Avoid all contact with blood and other bodily fluids.</a:t>
            </a:r>
          </a:p>
          <a:p>
            <a:r>
              <a:rPr lang="en-US"/>
              <a:t>Never attempt to provide first aid unless you are trained and equipped to do so. Those trained in first aid must use the appropriate personal protective equipment.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954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Medical Emergencies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15311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A calm employee may stay with the ill or injured person to provide comfort until more help arrives.</a:t>
            </a:r>
          </a:p>
          <a:p>
            <a:r>
              <a:rPr lang="en-US"/>
              <a:t>The supervisor will assign at least two employees to meet emergency medical service responders at the door and guide the them to the scene.</a:t>
            </a:r>
          </a:p>
          <a:p>
            <a:r>
              <a:rPr lang="en-US"/>
              <a:t>All uninvolved personnel should clear the area.</a:t>
            </a:r>
          </a:p>
          <a:p>
            <a:r>
              <a:rPr lang="en-US"/>
              <a:t>If there has been any blood or bodily fluid release, trained personnel will clean and sanitize the area after the emergency has been resolved.</a:t>
            </a:r>
          </a:p>
        </p:txBody>
      </p:sp>
    </p:spTree>
    <p:extLst>
      <p:ext uri="{BB962C8B-B14F-4D97-AF65-F5344CB8AC3E}">
        <p14:creationId xmlns:p14="http://schemas.microsoft.com/office/powerpoint/2010/main" val="28901741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Power Outages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23492"/>
            <a:ext cx="8210006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Notify a supervisor or member of management if the failure only affects a part of the facility.</a:t>
            </a:r>
          </a:p>
          <a:p>
            <a:r>
              <a:rPr lang="en-US"/>
              <a:t>Turn off equipment using normal controls.</a:t>
            </a:r>
          </a:p>
          <a:p>
            <a:r>
              <a:rPr lang="en-US"/>
              <a:t>Expect a sudden equipment restart. Stay away from the point of operation and other moving surfaces.</a:t>
            </a:r>
          </a:p>
          <a:p>
            <a:r>
              <a:rPr lang="en-US"/>
              <a:t>Do not attempt to move around dark areas. Supervisors will use flashlights to guide you to a safe area to wait for power restoration.</a:t>
            </a:r>
          </a:p>
          <a:p>
            <a:r>
              <a:rPr lang="en-US"/>
              <a:t>After power is restored, follow your supervisor’s directions for equipment restart.</a:t>
            </a:r>
          </a:p>
        </p:txBody>
      </p:sp>
    </p:spTree>
    <p:extLst>
      <p:ext uri="{BB962C8B-B14F-4D97-AF65-F5344CB8AC3E}">
        <p14:creationId xmlns:p14="http://schemas.microsoft.com/office/powerpoint/2010/main" val="60875855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Workplace Violence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23492"/>
            <a:ext cx="8210006" cy="435133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Workplace violence is any violent act directed toward a person at work or on duty. These acts are classified into four types of situations: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Criminal—The perpetrator has no legitimate relationship to the business or its employees and generally commits a crime in conjunction with the violence (e.g., shoplifting, robbery or trespassing).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Customer or client—The perpetrator has a legitimate relationship with the business and becomes violent while being served by the business.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Co-worker—The perpetrator is a current or past employee, or is a contractor who works as a temporary employee of the business.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Domestic violence—The perpetrator has no legitimate relationship with the business, but has a personal relationship with a victim, and threatens or assaults him or her at the workplace.</a:t>
            </a:r>
          </a:p>
          <a:p>
            <a:r>
              <a:rPr lang="en-US"/>
              <a:t>Workplace violence situations are very unpredictable and can change rapidly. As such, it’s critical employees know what to do in these scenarios.</a:t>
            </a:r>
          </a:p>
        </p:txBody>
      </p:sp>
    </p:spTree>
    <p:extLst>
      <p:ext uri="{BB962C8B-B14F-4D97-AF65-F5344CB8AC3E}">
        <p14:creationId xmlns:p14="http://schemas.microsoft.com/office/powerpoint/2010/main" val="6634980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After this training program, participants will understand</a:t>
            </a:r>
            <a:r>
              <a:rPr lang="en-US" sz="2000"/>
              <a:t>:  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is covered under our emergency action plan (EAP)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situations may require employees to evacuate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situations may require employees to shelter in place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What to do in a medical emergency</a:t>
            </a:r>
          </a:p>
          <a:p>
            <a:pPr marL="1203325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/>
              <a:t>How to respond to incidents of workplace violence</a:t>
            </a:r>
          </a:p>
        </p:txBody>
      </p:sp>
    </p:spTree>
    <p:extLst>
      <p:ext uri="{BB962C8B-B14F-4D97-AF65-F5344CB8AC3E}">
        <p14:creationId xmlns:p14="http://schemas.microsoft.com/office/powerpoint/2010/main" val="36518521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Workplace Violence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23492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Notify a member of management immediately if: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You witness a violent act.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You witness a threat of violence.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You believe that a violent act may occur.</a:t>
            </a:r>
          </a:p>
          <a:p>
            <a:r>
              <a:rPr lang="en-US"/>
              <a:t>If you are in the vicinity of a violent or threatening person, get away as soon as possible, notifying others who may also be at risk.</a:t>
            </a:r>
          </a:p>
          <a:p>
            <a:r>
              <a:rPr lang="en-US"/>
              <a:t>If you are advised by a member of management that a workplace violence incident may be occurring, follow their directions immediately.</a:t>
            </a:r>
          </a:p>
        </p:txBody>
      </p:sp>
    </p:spTree>
    <p:extLst>
      <p:ext uri="{BB962C8B-B14F-4D97-AF65-F5344CB8AC3E}">
        <p14:creationId xmlns:p14="http://schemas.microsoft.com/office/powerpoint/2010/main" val="5058263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Workplace Violence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723492"/>
            <a:ext cx="8210006" cy="4351338"/>
          </a:xfrm>
        </p:spPr>
        <p:txBody>
          <a:bodyPr>
            <a:normAutofit/>
          </a:bodyPr>
          <a:lstStyle/>
          <a:p>
            <a:r>
              <a:rPr lang="en-US"/>
              <a:t>In the event of suspected gunfire, employees should: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[Discuss company protocols]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[Discuss company protocols]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[Discuss company protocols]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FF0000"/>
                </a:solidFill>
              </a:rPr>
              <a:t>[Discuss company protocols]</a:t>
            </a:r>
            <a:endParaRPr lang="en-US"/>
          </a:p>
          <a:p>
            <a:r>
              <a:rPr lang="en-US"/>
              <a:t>Above all, employees should follow the instruction of supervisors and any law enforcement officials who are responding to instances of workplace violence.</a:t>
            </a:r>
          </a:p>
        </p:txBody>
      </p:sp>
    </p:spTree>
    <p:extLst>
      <p:ext uri="{BB962C8B-B14F-4D97-AF65-F5344CB8AC3E}">
        <p14:creationId xmlns:p14="http://schemas.microsoft.com/office/powerpoint/2010/main" val="36410861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 fontScale="85000" lnSpcReduction="20000"/>
          </a:bodyPr>
          <a:lstStyle/>
          <a:p>
            <a:pPr marL="373063" lvl="0" indent="-373063">
              <a:spcAft>
                <a:spcPts val="600"/>
              </a:spcAft>
            </a:pPr>
            <a:r>
              <a:rPr lang="en-US" sz="3600"/>
              <a:t>Remember the methods used to alert you of an emergency in the facility.</a:t>
            </a:r>
          </a:p>
          <a:p>
            <a:pPr marL="373063" lvl="0" indent="-373063">
              <a:spcAft>
                <a:spcPts val="600"/>
              </a:spcAft>
            </a:pPr>
            <a:r>
              <a:rPr lang="en-US" sz="3600"/>
              <a:t>If you discover an emergency you must always: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/>
              <a:t>Alert others who are in immediate danger.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/>
              <a:t>Notify a member of management.</a:t>
            </a:r>
          </a:p>
          <a:p>
            <a:pPr marL="373063" lvl="0" indent="-373063">
              <a:spcAft>
                <a:spcPts val="600"/>
              </a:spcAft>
            </a:pPr>
            <a:r>
              <a:rPr lang="en-US" sz="3600"/>
              <a:t>Remember your evacuation locations for fire/chemical spill or release, and for severe weather.</a:t>
            </a:r>
          </a:p>
          <a:p>
            <a:pPr marL="373063" lvl="0" indent="-373063">
              <a:spcAft>
                <a:spcPts val="600"/>
              </a:spcAft>
            </a:pPr>
            <a:r>
              <a:rPr lang="en-US" sz="3600"/>
              <a:t>React quickly and calmly in the event of any emergency.</a:t>
            </a:r>
          </a:p>
        </p:txBody>
      </p:sp>
    </p:spTree>
    <p:extLst>
      <p:ext uri="{BB962C8B-B14F-4D97-AF65-F5344CB8AC3E}">
        <p14:creationId xmlns:p14="http://schemas.microsoft.com/office/powerpoint/2010/main" val="21421330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More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2"/>
            <a:ext cx="8210006" cy="50976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/>
              <a:t>For more information regarding emergency action plans or other safety issues, please contact: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TIG Advisors</a:t>
            </a:r>
          </a:p>
          <a:p>
            <a:pPr marL="0" lvl="0" indent="0">
              <a:buNone/>
            </a:pPr>
            <a:r>
              <a:rPr lang="en-US"/>
              <a:t>www.tigadvisors.com</a:t>
            </a:r>
          </a:p>
          <a:p>
            <a:pPr marL="0" lvl="0" indent="0">
              <a:buNone/>
            </a:pPr>
            <a:r>
              <a:rPr lang="en-US"/>
              <a:t>573.875.4800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29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Have an EAP?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EAP establishes planned responses for hazardous situations, ensuring safety following sudden, dangerous incidents. </a:t>
            </a:r>
          </a:p>
          <a:p>
            <a:r>
              <a:rPr lang="en-US"/>
              <a:t>Having a detailed plan in place ensures employees know what to do in emergencies, which in turn promotes calm, organized response efforts.</a:t>
            </a:r>
          </a:p>
          <a:p>
            <a:r>
              <a:rPr lang="en-US"/>
              <a:t>In the event of an emergency, employees should carefully follow our EAP. Failing to do so could worsen the situation or even create additional hazards.</a:t>
            </a:r>
          </a:p>
        </p:txBody>
      </p:sp>
    </p:spTree>
    <p:extLst>
      <p:ext uri="{BB962C8B-B14F-4D97-AF65-F5344CB8AC3E}">
        <p14:creationId xmlns:p14="http://schemas.microsoft.com/office/powerpoint/2010/main" val="13475962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What’s in Our EAP?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459863"/>
            <a:ext cx="5718195" cy="4351338"/>
          </a:xfrm>
        </p:spPr>
        <p:txBody>
          <a:bodyPr>
            <a:normAutofit fontScale="80000" lnSpcReduction="10000"/>
          </a:bodyPr>
          <a:lstStyle/>
          <a:p>
            <a:r>
              <a:rPr lang="en-US" dirty="0"/>
              <a:t>[Insert business name]’s EAP outlines:</a:t>
            </a:r>
          </a:p>
          <a:p>
            <a:r>
              <a:rPr lang="en-US" dirty="0"/>
              <a:t>How employees can report fires and other emergencies</a:t>
            </a:r>
          </a:p>
          <a:p>
            <a:r>
              <a:rPr lang="en-US" dirty="0"/>
              <a:t>Evacuation procedures and emergency escape route assignments</a:t>
            </a:r>
          </a:p>
          <a:p>
            <a:r>
              <a:rPr lang="en-US" dirty="0"/>
              <a:t>Procedures for employees who may need to operate critical plant operations before they evacuate</a:t>
            </a:r>
          </a:p>
          <a:p>
            <a:r>
              <a:rPr lang="en-US" dirty="0"/>
              <a:t>How  will account for all employees after an emergency evacuation has been completed</a:t>
            </a:r>
          </a:p>
          <a:p>
            <a:r>
              <a:rPr lang="en-US" dirty="0"/>
              <a:t>Rescue and medical duties </a:t>
            </a:r>
          </a:p>
          <a:p>
            <a:r>
              <a:rPr lang="en-US" dirty="0"/>
              <a:t>Names or job titles of persons who can be contacted in emergencies</a:t>
            </a:r>
          </a:p>
        </p:txBody>
      </p:sp>
      <p:pic>
        <p:nvPicPr>
          <p:cNvPr id="4" name="Content Placeholder 3" title="Emergency exit map">
            <a:extLst>
              <a:ext uri="{FF2B5EF4-FFF2-40B4-BE49-F238E27FC236}">
                <a16:creationId xmlns:a16="http://schemas.microsoft.com/office/drawing/2014/main" id="{46EF86BD-D735-4CCA-9B10-E000DA57E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61989" y="2072481"/>
            <a:ext cx="2996002" cy="3000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F3913-5C76-4AE5-A326-EA1D9CEA4978}"/>
              </a:ext>
            </a:extLst>
          </p:cNvPr>
          <p:cNvSpPr txBox="1"/>
          <p:nvPr/>
        </p:nvSpPr>
        <p:spPr>
          <a:xfrm>
            <a:off x="8801029" y="5158792"/>
            <a:ext cx="3255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/>
              <a:t>Note: This is an example floor plan. It doesn’t represent our official floor plan or exit procedures.</a:t>
            </a:r>
          </a:p>
        </p:txBody>
      </p:sp>
    </p:spTree>
    <p:extLst>
      <p:ext uri="{BB962C8B-B14F-4D97-AF65-F5344CB8AC3E}">
        <p14:creationId xmlns:p14="http://schemas.microsoft.com/office/powerpoint/2010/main" val="35284911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Situations That May Require an Evacuation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06167"/>
            <a:ext cx="8210006" cy="4351338"/>
          </a:xfrm>
        </p:spPr>
        <p:txBody>
          <a:bodyPr/>
          <a:lstStyle/>
          <a:p>
            <a:r>
              <a:rPr lang="en-US"/>
              <a:t>Certain emergencies may require employees to evacuate the facility. Fires are the most common reason for this, but evacuation could also be triggered by: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Explosions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Floods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Chemical releases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Structural failures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Civil unrest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Active shooter incidents</a:t>
            </a:r>
          </a:p>
        </p:txBody>
      </p:sp>
    </p:spTree>
    <p:extLst>
      <p:ext uri="{BB962C8B-B14F-4D97-AF65-F5344CB8AC3E}">
        <p14:creationId xmlns:p14="http://schemas.microsoft.com/office/powerpoint/2010/main" val="41123872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Emergency Communication Methods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/>
          <a:lstStyle/>
          <a:p>
            <a:r>
              <a:rPr lang="en-US" altLang="en-US"/>
              <a:t>If our facility needs to be evacuated for an emergency, you will be notified by these means: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Primary Methods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Secondary Methods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[Insert communication method]</a:t>
            </a:r>
          </a:p>
          <a:p>
            <a:pPr lvl="2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229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Emergency Exit Routes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5177246" cy="4351338"/>
          </a:xfrm>
        </p:spPr>
        <p:txBody>
          <a:bodyPr>
            <a:normAutofit/>
          </a:bodyPr>
          <a:lstStyle/>
          <a:p>
            <a:r>
              <a:rPr lang="en-US" sz="2000"/>
              <a:t>There are three main elements of an exit route: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/>
              <a:t>The path to the exit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/>
              <a:t>The exits themselves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/>
              <a:t>The path away from the building once you’ve exited</a:t>
            </a:r>
          </a:p>
          <a:p>
            <a:pPr marL="914400" lvl="2" indent="0">
              <a:buNone/>
            </a:pPr>
            <a:endParaRPr lang="en-US"/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93CC0-7411-44EC-B541-360B16BEE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690688"/>
            <a:ext cx="3032760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274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Emergency Exit Routes (Continued)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94" y="1690688"/>
            <a:ext cx="8210006" cy="4351338"/>
          </a:xfrm>
        </p:spPr>
        <p:txBody>
          <a:bodyPr>
            <a:normAutofit/>
          </a:bodyPr>
          <a:lstStyle/>
          <a:p>
            <a:r>
              <a:rPr lang="en-US" sz="2000"/>
              <a:t>Exit routes will be: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Clearly marked and well lit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Wide enough to accommodate the number of evacuating personnel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Unobstructed and clear of debris at all times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/>
              <a:t>Unlikely to expose evacuating personnel to additional hazards</a:t>
            </a:r>
          </a:p>
          <a:p>
            <a:r>
              <a:rPr lang="en-US" sz="2000"/>
              <a:t>In general, floor plans will include the locations of exits, assembly points and equipment (e.g., fire extinguishers, first-aid kits and spill kits) that may be needed in an emergency. </a:t>
            </a:r>
          </a:p>
          <a:p>
            <a:pPr marL="914400" lvl="2" indent="0">
              <a:buNone/>
            </a:pPr>
            <a:endParaRPr lang="en-US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317494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E767-69DA-4EB7-A3B6-99A83232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Responding to Fires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13B1-71F2-4E14-AFCD-BFDAAF9B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Alert others who may be at risk.</a:t>
            </a:r>
          </a:p>
          <a:p>
            <a:r>
              <a:rPr lang="en-US"/>
              <a:t>Notify a member of management.</a:t>
            </a:r>
          </a:p>
          <a:p>
            <a:r>
              <a:rPr lang="en-US"/>
              <a:t>Activate the fire alarm.</a:t>
            </a:r>
          </a:p>
          <a:p>
            <a:r>
              <a:rPr lang="en-US"/>
              <a:t>Turn off any equipment involved in the fire.</a:t>
            </a:r>
          </a:p>
          <a:p>
            <a:r>
              <a:rPr lang="en-US"/>
              <a:t>Consider using a fire extinguisher if you are trained and authorized to do so.</a:t>
            </a:r>
          </a:p>
          <a:p>
            <a:r>
              <a:rPr lang="en-US"/>
              <a:t>Evacuate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11186853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12"/>
  <p:tag name="AS_OS" val="Unix 3.10.0.1160"/>
  <p:tag name="AS_RELEASE_DATE" val="2021.10.14"/>
  <p:tag name="AS_TITLE" val="Aspose.Slides for .NET5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1534</Words>
  <Application>Microsoft Office PowerPoint</Application>
  <PresentationFormat>Widescreen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Office Theme</vt:lpstr>
      <vt:lpstr>Emergency Action Plans</vt:lpstr>
      <vt:lpstr>Learning Objectives</vt:lpstr>
      <vt:lpstr>Why Have an EAP?</vt:lpstr>
      <vt:lpstr>What’s in Our EAP?</vt:lpstr>
      <vt:lpstr>Situations That May Require an Evacuation</vt:lpstr>
      <vt:lpstr>Our Emergency Communication Methods</vt:lpstr>
      <vt:lpstr>Emergency Exit Routes</vt:lpstr>
      <vt:lpstr>Emergency Exit Routes (Continued)</vt:lpstr>
      <vt:lpstr>Responding to Fires</vt:lpstr>
      <vt:lpstr>Evacuating in the Event of a Fire</vt:lpstr>
      <vt:lpstr>Fire Evacuation Plan</vt:lpstr>
      <vt:lpstr>Respond to Hazardous Chemical Spills or Releases</vt:lpstr>
      <vt:lpstr>Responding to Severe Weather</vt:lpstr>
      <vt:lpstr>Responding to Severe Weather (Continued)</vt:lpstr>
      <vt:lpstr>Responding to Severe Weather (Continued)</vt:lpstr>
      <vt:lpstr>Responding to Medical Emergencies</vt:lpstr>
      <vt:lpstr>Responding to Medical Emergencies (Continued)</vt:lpstr>
      <vt:lpstr>Responding to Power Outages</vt:lpstr>
      <vt:lpstr>Responding to Workplace Violence</vt:lpstr>
      <vt:lpstr>Responding to Workplace Violence (Continued)</vt:lpstr>
      <vt:lpstr>Responding to Workplace Violence (Continued)</vt:lpstr>
      <vt:lpstr>Summary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Hutchinson, Stephanie</dc:creator>
  <cp:lastModifiedBy>Ben Hahs</cp:lastModifiedBy>
  <cp:revision>189</cp:revision>
  <dcterms:created xsi:type="dcterms:W3CDTF">2020-03-23T16:16:55Z</dcterms:created>
  <dcterms:modified xsi:type="dcterms:W3CDTF">2021-12-16T14:58:46Z</dcterms:modified>
</cp:coreProperties>
</file>